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EB Garamond SemiBold"/>
      <p:regular r:id="rId13"/>
      <p:bold r:id="rId14"/>
      <p:italic r:id="rId15"/>
      <p:boldItalic r:id="rId16"/>
    </p:embeddedFont>
    <p:embeddedFont>
      <p:font typeface="EB Garamond"/>
      <p:regular r:id="rId17"/>
      <p:bold r:id="rId18"/>
      <p:italic r:id="rId19"/>
      <p:boldItalic r:id="rId20"/>
    </p:embeddedFont>
    <p:embeddedFont>
      <p:font typeface="EB Garamond ExtraBold"/>
      <p:bold r:id="rId21"/>
      <p:boldItalic r:id="rId22"/>
    </p:embeddedFont>
    <p:embeddedFont>
      <p:font typeface="Merriweather Black"/>
      <p:bold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BGaramond-boldItalic.fntdata"/><Relationship Id="rId11" Type="http://schemas.openxmlformats.org/officeDocument/2006/relationships/slide" Target="slides/slide6.xml"/><Relationship Id="rId22" Type="http://schemas.openxmlformats.org/officeDocument/2006/relationships/font" Target="fonts/EBGaramondExtraBold-boldItalic.fntdata"/><Relationship Id="rId10" Type="http://schemas.openxmlformats.org/officeDocument/2006/relationships/slide" Target="slides/slide5.xml"/><Relationship Id="rId21" Type="http://schemas.openxmlformats.org/officeDocument/2006/relationships/font" Target="fonts/EBGaramondExtraBold-bold.fntdata"/><Relationship Id="rId13" Type="http://schemas.openxmlformats.org/officeDocument/2006/relationships/font" Target="fonts/EBGaramondSemiBold-regular.fntdata"/><Relationship Id="rId24" Type="http://schemas.openxmlformats.org/officeDocument/2006/relationships/font" Target="fonts/MerriweatherBlack-boldItalic.fntdata"/><Relationship Id="rId12" Type="http://schemas.openxmlformats.org/officeDocument/2006/relationships/slide" Target="slides/slide7.xml"/><Relationship Id="rId23" Type="http://schemas.openxmlformats.org/officeDocument/2006/relationships/font" Target="fonts/MerriweatherBlack-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EBGaramondSemiBold-italic.fntdata"/><Relationship Id="rId14" Type="http://schemas.openxmlformats.org/officeDocument/2006/relationships/font" Target="fonts/EBGaramondSemiBold-bold.fntdata"/><Relationship Id="rId17" Type="http://schemas.openxmlformats.org/officeDocument/2006/relationships/font" Target="fonts/EBGaramond-regular.fntdata"/><Relationship Id="rId16" Type="http://schemas.openxmlformats.org/officeDocument/2006/relationships/font" Target="fonts/EBGaramondSemiBold-boldItalic.fntdata"/><Relationship Id="rId5" Type="http://schemas.openxmlformats.org/officeDocument/2006/relationships/notesMaster" Target="notesMasters/notesMaster1.xml"/><Relationship Id="rId19" Type="http://schemas.openxmlformats.org/officeDocument/2006/relationships/font" Target="fonts/EBGaramond-italic.fntdata"/><Relationship Id="rId6" Type="http://schemas.openxmlformats.org/officeDocument/2006/relationships/slide" Target="slides/slide1.xml"/><Relationship Id="rId18" Type="http://schemas.openxmlformats.org/officeDocument/2006/relationships/font" Target="fonts/EBGaramond-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2b5ecbce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2b5ecbce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42b5ecbce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42b5ecbce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42b5ecbcef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42b5ecbcef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42b5ecbce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42b5ecbce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2b5ecbce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2b5ecbce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2b5ecbce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2b5ecbce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1253125" y="1286725"/>
            <a:ext cx="7229100" cy="88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eorgia"/>
                <a:ea typeface="Georgia"/>
                <a:cs typeface="Georgia"/>
                <a:sym typeface="Georgia"/>
              </a:rPr>
              <a:t>HACKATHON 2k18</a:t>
            </a:r>
            <a:endParaRPr>
              <a:solidFill>
                <a:srgbClr val="FFFFFF"/>
              </a:solidFill>
              <a:latin typeface="Georgia"/>
              <a:ea typeface="Georgia"/>
              <a:cs typeface="Georgia"/>
              <a:sym typeface="Georgia"/>
            </a:endParaRPr>
          </a:p>
        </p:txBody>
      </p:sp>
      <p:sp>
        <p:nvSpPr>
          <p:cNvPr id="55" name="Google Shape;55;p13"/>
          <p:cNvSpPr txBox="1"/>
          <p:nvPr>
            <p:ph idx="1" type="subTitle"/>
          </p:nvPr>
        </p:nvSpPr>
        <p:spPr>
          <a:xfrm>
            <a:off x="607375" y="22748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EFEFEF"/>
                </a:solidFill>
                <a:latin typeface="Comic Sans MS"/>
                <a:ea typeface="Comic Sans MS"/>
                <a:cs typeface="Comic Sans MS"/>
                <a:sym typeface="Comic Sans MS"/>
              </a:rPr>
              <a:t>Project name: </a:t>
            </a:r>
            <a:r>
              <a:rPr lang="en">
                <a:solidFill>
                  <a:srgbClr val="EFEFEF"/>
                </a:solidFill>
                <a:latin typeface="Comic Sans MS"/>
                <a:ea typeface="Comic Sans MS"/>
                <a:cs typeface="Comic Sans MS"/>
                <a:sym typeface="Comic Sans MS"/>
              </a:rPr>
              <a:t>Building Resilience</a:t>
            </a:r>
            <a:endParaRPr>
              <a:solidFill>
                <a:srgbClr val="EFEFEF"/>
              </a:solidFill>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rot="-410148">
            <a:off x="3017026" y="1507092"/>
            <a:ext cx="2742294" cy="10218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a:t>
            </a:r>
            <a:endParaRPr/>
          </a:p>
          <a:p>
            <a:pPr indent="0" lvl="0" marL="0" rtl="0" algn="l">
              <a:spcBef>
                <a:spcPts val="0"/>
              </a:spcBef>
              <a:spcAft>
                <a:spcPts val="0"/>
              </a:spcAft>
              <a:buNone/>
            </a:pPr>
            <a:r>
              <a:rPr lang="en"/>
              <a:t>PROBLEM</a:t>
            </a:r>
            <a:endParaRPr/>
          </a:p>
        </p:txBody>
      </p:sp>
      <p:sp>
        <p:nvSpPr>
          <p:cNvPr id="61" name="Google Shape;61;p14"/>
          <p:cNvSpPr txBox="1"/>
          <p:nvPr>
            <p:ph idx="1" type="body"/>
          </p:nvPr>
        </p:nvSpPr>
        <p:spPr>
          <a:xfrm rot="-459182">
            <a:off x="5436408" y="786374"/>
            <a:ext cx="2450931" cy="1933986"/>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t>SAFETY AND WELFARE</a:t>
            </a:r>
            <a:r>
              <a:rPr lang="en" sz="2400"/>
              <a:t>: Natural Disaster</a:t>
            </a:r>
            <a:endParaRPr sz="2400"/>
          </a:p>
        </p:txBody>
      </p:sp>
      <p:pic>
        <p:nvPicPr>
          <p:cNvPr id="62" name="Google Shape;62;p14"/>
          <p:cNvPicPr preferRelativeResize="0"/>
          <p:nvPr/>
        </p:nvPicPr>
        <p:blipFill>
          <a:blip r:embed="rId4">
            <a:alphaModFix/>
          </a:blip>
          <a:stretch>
            <a:fillRect/>
          </a:stretch>
        </p:blipFill>
        <p:spPr>
          <a:xfrm rot="-555190">
            <a:off x="5970413" y="2218603"/>
            <a:ext cx="1790150" cy="100697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525625" y="236225"/>
            <a:ext cx="189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B Garamond SemiBold"/>
                <a:ea typeface="EB Garamond SemiBold"/>
                <a:cs typeface="EB Garamond SemiBold"/>
                <a:sym typeface="EB Garamond SemiBold"/>
              </a:rPr>
              <a:t>THE IDEA</a:t>
            </a:r>
            <a:endParaRPr>
              <a:latin typeface="EB Garamond SemiBold"/>
              <a:ea typeface="EB Garamond SemiBold"/>
              <a:cs typeface="EB Garamond SemiBold"/>
              <a:sym typeface="EB Garamond SemiBold"/>
            </a:endParaRPr>
          </a:p>
        </p:txBody>
      </p:sp>
      <p:sp>
        <p:nvSpPr>
          <p:cNvPr id="68" name="Google Shape;68;p15"/>
          <p:cNvSpPr txBox="1"/>
          <p:nvPr>
            <p:ph idx="1" type="body"/>
          </p:nvPr>
        </p:nvSpPr>
        <p:spPr>
          <a:xfrm>
            <a:off x="0" y="1003900"/>
            <a:ext cx="4968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Helping victims of natural disasters</a:t>
            </a:r>
            <a:endParaRPr/>
          </a:p>
          <a:p>
            <a:pPr indent="-342900" lvl="0" marL="457200" rtl="0" algn="l">
              <a:spcBef>
                <a:spcPts val="0"/>
              </a:spcBef>
              <a:spcAft>
                <a:spcPts val="0"/>
              </a:spcAft>
              <a:buSzPts val="1800"/>
              <a:buAutoNum type="arabicPeriod"/>
            </a:pPr>
            <a:r>
              <a:rPr lang="en"/>
              <a:t>By connecting them with NGOs.</a:t>
            </a:r>
            <a:endParaRPr/>
          </a:p>
          <a:p>
            <a:pPr indent="-342900" lvl="0" marL="457200" rtl="0" algn="l">
              <a:spcBef>
                <a:spcPts val="0"/>
              </a:spcBef>
              <a:spcAft>
                <a:spcPts val="0"/>
              </a:spcAft>
              <a:buSzPts val="1800"/>
              <a:buAutoNum type="arabicPeriod"/>
            </a:pPr>
            <a:r>
              <a:rPr lang="en"/>
              <a:t>Providing them aid on time.</a:t>
            </a:r>
            <a:endParaRPr/>
          </a:p>
          <a:p>
            <a:pPr indent="-342900" lvl="0" marL="457200" rtl="0" algn="l">
              <a:spcBef>
                <a:spcPts val="0"/>
              </a:spcBef>
              <a:spcAft>
                <a:spcPts val="0"/>
              </a:spcAft>
              <a:buSzPts val="1800"/>
              <a:buAutoNum type="arabicPeriod"/>
            </a:pPr>
            <a:r>
              <a:rPr lang="en"/>
              <a:t>Helping them out as quick as possible.</a:t>
            </a:r>
            <a:endParaRPr/>
          </a:p>
          <a:p>
            <a:pPr indent="-342900" lvl="0" marL="457200" rtl="0" algn="l">
              <a:spcBef>
                <a:spcPts val="0"/>
              </a:spcBef>
              <a:spcAft>
                <a:spcPts val="0"/>
              </a:spcAft>
              <a:buSzPts val="1800"/>
              <a:buChar char="➢"/>
            </a:pPr>
            <a:r>
              <a:rPr lang="en"/>
              <a:t>Gathering victim’s experiences.</a:t>
            </a:r>
            <a:endParaRPr/>
          </a:p>
          <a:p>
            <a:pPr indent="-342900" lvl="0" marL="457200" rtl="0" algn="l">
              <a:spcBef>
                <a:spcPts val="0"/>
              </a:spcBef>
              <a:spcAft>
                <a:spcPts val="0"/>
              </a:spcAft>
              <a:buSzPts val="1800"/>
              <a:buChar char="➢"/>
            </a:pPr>
            <a:r>
              <a:rPr lang="en"/>
              <a:t>Connecting a larger number of people all across the country.</a:t>
            </a:r>
            <a:endParaRPr/>
          </a:p>
          <a:p>
            <a:pPr indent="0" lvl="0" marL="457200" rtl="0" algn="l">
              <a:spcBef>
                <a:spcPts val="1600"/>
              </a:spcBef>
              <a:spcAft>
                <a:spcPts val="0"/>
              </a:spcAft>
              <a:buNone/>
            </a:pPr>
            <a:r>
              <a:t/>
            </a:r>
            <a:endParaRPr/>
          </a:p>
          <a:p>
            <a:pPr indent="0" lvl="0" marL="0" rtl="0" algn="l">
              <a:spcBef>
                <a:spcPts val="1600"/>
              </a:spcBef>
              <a:spcAft>
                <a:spcPts val="0"/>
              </a:spcAft>
              <a:buNone/>
            </a:pPr>
            <a:r>
              <a:rPr lang="en"/>
              <a:t>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69" name="Google Shape;69;p15"/>
          <p:cNvPicPr preferRelativeResize="0"/>
          <p:nvPr/>
        </p:nvPicPr>
        <p:blipFill>
          <a:blip r:embed="rId4">
            <a:alphaModFix/>
          </a:blip>
          <a:stretch>
            <a:fillRect/>
          </a:stretch>
        </p:blipFill>
        <p:spPr>
          <a:xfrm>
            <a:off x="5237525" y="628325"/>
            <a:ext cx="3808099" cy="2629373"/>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3" name="Shape 73"/>
        <p:cNvGrpSpPr/>
        <p:nvPr/>
      </p:nvGrpSpPr>
      <p:grpSpPr>
        <a:xfrm>
          <a:off x="0" y="0"/>
          <a:ext cx="0" cy="0"/>
          <a:chOff x="0" y="0"/>
          <a:chExt cx="0" cy="0"/>
        </a:xfrm>
      </p:grpSpPr>
      <p:sp>
        <p:nvSpPr>
          <p:cNvPr id="74" name="Google Shape;74;p16"/>
          <p:cNvSpPr txBox="1"/>
          <p:nvPr>
            <p:ph type="title"/>
          </p:nvPr>
        </p:nvSpPr>
        <p:spPr>
          <a:xfrm>
            <a:off x="1539150" y="445025"/>
            <a:ext cx="461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B Garamond ExtraBold"/>
                <a:ea typeface="EB Garamond ExtraBold"/>
                <a:cs typeface="EB Garamond ExtraBold"/>
                <a:sym typeface="EB Garamond ExtraBold"/>
              </a:rPr>
              <a:t>THE IDEA: ROADBLOCKS</a:t>
            </a:r>
            <a:endParaRPr>
              <a:latin typeface="EB Garamond ExtraBold"/>
              <a:ea typeface="EB Garamond ExtraBold"/>
              <a:cs typeface="EB Garamond ExtraBold"/>
              <a:sym typeface="EB Garamond ExtraBold"/>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9DAF8"/>
                </a:solidFill>
              </a:rPr>
              <a:t>PROBLEM</a:t>
            </a:r>
            <a:r>
              <a:rPr lang="en">
                <a:solidFill>
                  <a:srgbClr val="C9DAF8"/>
                </a:solidFill>
              </a:rPr>
              <a:t>:</a:t>
            </a:r>
            <a:r>
              <a:rPr lang="en">
                <a:solidFill>
                  <a:srgbClr val="000000"/>
                </a:solidFill>
              </a:rPr>
              <a:t> </a:t>
            </a:r>
            <a:r>
              <a:rPr lang="en">
                <a:solidFill>
                  <a:srgbClr val="FFF2CC"/>
                </a:solidFill>
              </a:rPr>
              <a:t>At the time of any disaster internet signals often tend to get weak or     many a times internet stops working. People are not able to seek help and share their problems due to lack of connectivity.</a:t>
            </a:r>
            <a:endParaRPr>
              <a:solidFill>
                <a:srgbClr val="FFF2CC"/>
              </a:solidFill>
            </a:endParaRPr>
          </a:p>
          <a:p>
            <a:pPr indent="0" lvl="0" marL="0" rtl="0" algn="l">
              <a:spcBef>
                <a:spcPts val="1600"/>
              </a:spcBef>
              <a:spcAft>
                <a:spcPts val="0"/>
              </a:spcAft>
              <a:buNone/>
            </a:pPr>
            <a:r>
              <a:rPr b="1" lang="en">
                <a:solidFill>
                  <a:srgbClr val="C9DAF8"/>
                </a:solidFill>
              </a:rPr>
              <a:t>SOLUTION</a:t>
            </a:r>
            <a:r>
              <a:rPr lang="en">
                <a:solidFill>
                  <a:srgbClr val="C9DAF8"/>
                </a:solidFill>
              </a:rPr>
              <a:t>:</a:t>
            </a:r>
            <a:r>
              <a:rPr lang="en">
                <a:solidFill>
                  <a:srgbClr val="000000"/>
                </a:solidFill>
              </a:rPr>
              <a:t> </a:t>
            </a:r>
            <a:r>
              <a:rPr lang="en">
                <a:solidFill>
                  <a:srgbClr val="FFF2CC"/>
                </a:solidFill>
              </a:rPr>
              <a:t>It should be ensured that there be at least one place in every city where the internet connectivity is okay.</a:t>
            </a:r>
            <a:r>
              <a:rPr lang="en">
                <a:solidFill>
                  <a:srgbClr val="FFF2CC"/>
                </a:solidFill>
              </a:rPr>
              <a:t> </a:t>
            </a:r>
            <a:r>
              <a:rPr lang="en">
                <a:solidFill>
                  <a:srgbClr val="FFF2CC"/>
                </a:solidFill>
              </a:rPr>
              <a:t>Adding to it, even if some people aren’t able to reach out during the times of disaster when the internet is off, they can still reach out after the disaster during the recovery period when the internet is back.</a:t>
            </a:r>
            <a:endParaRPr>
              <a:solidFill>
                <a:srgbClr val="FFF2CC"/>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793925" y="445025"/>
            <a:ext cx="240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EB Garamond"/>
                <a:ea typeface="EB Garamond"/>
                <a:cs typeface="EB Garamond"/>
                <a:sym typeface="EB Garamond"/>
              </a:rPr>
              <a:t>EXECUTION</a:t>
            </a:r>
            <a:endParaRPr b="1">
              <a:solidFill>
                <a:schemeClr val="lt1"/>
              </a:solidFill>
              <a:latin typeface="EB Garamond"/>
              <a:ea typeface="EB Garamond"/>
              <a:cs typeface="EB Garamond"/>
              <a:sym typeface="EB Garamond"/>
            </a:endParaRPr>
          </a:p>
        </p:txBody>
      </p:sp>
      <p:sp>
        <p:nvSpPr>
          <p:cNvPr id="81" name="Google Shape;81;p17"/>
          <p:cNvSpPr txBox="1"/>
          <p:nvPr>
            <p:ph idx="1" type="body"/>
          </p:nvPr>
        </p:nvSpPr>
        <p:spPr>
          <a:xfrm>
            <a:off x="311700" y="1152475"/>
            <a:ext cx="2407500" cy="2233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CFE2F3"/>
              </a:buClr>
              <a:buSzPts val="1800"/>
              <a:buChar char="●"/>
            </a:pPr>
            <a:r>
              <a:rPr lang="en">
                <a:solidFill>
                  <a:srgbClr val="CFE2F3"/>
                </a:solidFill>
              </a:rPr>
              <a:t>Java</a:t>
            </a:r>
            <a:endParaRPr>
              <a:solidFill>
                <a:srgbClr val="CFE2F3"/>
              </a:solidFill>
            </a:endParaRPr>
          </a:p>
          <a:p>
            <a:pPr indent="-342900" lvl="0" marL="457200" rtl="0" algn="l">
              <a:spcBef>
                <a:spcPts val="0"/>
              </a:spcBef>
              <a:spcAft>
                <a:spcPts val="0"/>
              </a:spcAft>
              <a:buClr>
                <a:srgbClr val="CFE2F3"/>
              </a:buClr>
              <a:buSzPts val="1800"/>
              <a:buChar char="●"/>
            </a:pPr>
            <a:r>
              <a:rPr lang="en">
                <a:solidFill>
                  <a:srgbClr val="CFE2F3"/>
                </a:solidFill>
              </a:rPr>
              <a:t>HTML</a:t>
            </a:r>
            <a:endParaRPr>
              <a:solidFill>
                <a:srgbClr val="CFE2F3"/>
              </a:solidFill>
            </a:endParaRPr>
          </a:p>
          <a:p>
            <a:pPr indent="-342900" lvl="0" marL="457200" rtl="0" algn="l">
              <a:spcBef>
                <a:spcPts val="0"/>
              </a:spcBef>
              <a:spcAft>
                <a:spcPts val="0"/>
              </a:spcAft>
              <a:buClr>
                <a:srgbClr val="CFE2F3"/>
              </a:buClr>
              <a:buSzPts val="1800"/>
              <a:buChar char="●"/>
            </a:pPr>
            <a:r>
              <a:rPr lang="en">
                <a:solidFill>
                  <a:srgbClr val="CFE2F3"/>
                </a:solidFill>
              </a:rPr>
              <a:t>CSS</a:t>
            </a:r>
            <a:endParaRPr>
              <a:solidFill>
                <a:srgbClr val="CFE2F3"/>
              </a:solidFill>
            </a:endParaRPr>
          </a:p>
          <a:p>
            <a:pPr indent="-342900" lvl="0" marL="457200" rtl="0" algn="l">
              <a:spcBef>
                <a:spcPts val="0"/>
              </a:spcBef>
              <a:spcAft>
                <a:spcPts val="0"/>
              </a:spcAft>
              <a:buClr>
                <a:srgbClr val="CFE2F3"/>
              </a:buClr>
              <a:buSzPts val="1800"/>
              <a:buChar char="●"/>
            </a:pPr>
            <a:r>
              <a:rPr lang="en">
                <a:solidFill>
                  <a:srgbClr val="CFE2F3"/>
                </a:solidFill>
              </a:rPr>
              <a:t>PHP</a:t>
            </a:r>
            <a:endParaRPr>
              <a:solidFill>
                <a:srgbClr val="CFE2F3"/>
              </a:solidFill>
            </a:endParaRPr>
          </a:p>
          <a:p>
            <a:pPr indent="-342900" lvl="0" marL="457200" rtl="0" algn="l">
              <a:spcBef>
                <a:spcPts val="0"/>
              </a:spcBef>
              <a:spcAft>
                <a:spcPts val="0"/>
              </a:spcAft>
              <a:buClr>
                <a:srgbClr val="CFE2F3"/>
              </a:buClr>
              <a:buSzPts val="1800"/>
              <a:buChar char="●"/>
            </a:pPr>
            <a:r>
              <a:rPr lang="en">
                <a:solidFill>
                  <a:srgbClr val="CFE2F3"/>
                </a:solidFill>
              </a:rPr>
              <a:t>Bootstrap</a:t>
            </a:r>
            <a:endParaRPr>
              <a:solidFill>
                <a:srgbClr val="CFE2F3"/>
              </a:solidFill>
            </a:endParaRPr>
          </a:p>
          <a:p>
            <a:pPr indent="-342900" lvl="0" marL="457200" rtl="0" algn="l">
              <a:spcBef>
                <a:spcPts val="0"/>
              </a:spcBef>
              <a:spcAft>
                <a:spcPts val="0"/>
              </a:spcAft>
              <a:buClr>
                <a:srgbClr val="CFE2F3"/>
              </a:buClr>
              <a:buSzPts val="1800"/>
              <a:buChar char="●"/>
            </a:pPr>
            <a:r>
              <a:rPr lang="en">
                <a:solidFill>
                  <a:srgbClr val="CFE2F3"/>
                </a:solidFill>
              </a:rPr>
              <a:t>Google forms</a:t>
            </a:r>
            <a:endParaRPr>
              <a:solidFill>
                <a:srgbClr val="CFE2F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8"/>
          <p:cNvSpPr txBox="1"/>
          <p:nvPr>
            <p:ph type="title"/>
          </p:nvPr>
        </p:nvSpPr>
        <p:spPr>
          <a:xfrm>
            <a:off x="3219525" y="430425"/>
            <a:ext cx="24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mpact"/>
                <a:ea typeface="Impact"/>
                <a:cs typeface="Impact"/>
                <a:sym typeface="Impact"/>
              </a:rPr>
              <a:t>OUR APPROACH</a:t>
            </a:r>
            <a:endParaRPr>
              <a:latin typeface="Impact"/>
              <a:ea typeface="Impact"/>
              <a:cs typeface="Impact"/>
              <a:sym typeface="Impact"/>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b="1" lang="en">
                <a:solidFill>
                  <a:srgbClr val="000000"/>
                </a:solidFill>
              </a:rPr>
              <a:t>Added forms for blood donation.</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Added forms for people to submit their details along with location so that they can be helped.</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Provided helpline contact number and website of NGOs of various states.</a:t>
            </a:r>
            <a:endParaRPr b="1">
              <a:solidFill>
                <a:srgbClr val="000000"/>
              </a:solidFill>
            </a:endParaRPr>
          </a:p>
        </p:txBody>
      </p:sp>
      <p:pic>
        <p:nvPicPr>
          <p:cNvPr id="88" name="Google Shape;88;p18"/>
          <p:cNvPicPr preferRelativeResize="0"/>
          <p:nvPr/>
        </p:nvPicPr>
        <p:blipFill>
          <a:blip r:embed="rId4">
            <a:alphaModFix/>
          </a:blip>
          <a:stretch>
            <a:fillRect/>
          </a:stretch>
        </p:blipFill>
        <p:spPr>
          <a:xfrm>
            <a:off x="6486200" y="2717875"/>
            <a:ext cx="2250275" cy="2250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9"/>
          <p:cNvSpPr txBox="1"/>
          <p:nvPr>
            <p:ph type="title"/>
          </p:nvPr>
        </p:nvSpPr>
        <p:spPr>
          <a:xfrm>
            <a:off x="940025" y="240450"/>
            <a:ext cx="284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Black"/>
                <a:ea typeface="Merriweather Black"/>
                <a:cs typeface="Merriweather Black"/>
                <a:sym typeface="Merriweather Black"/>
              </a:rPr>
              <a:t>A PROJECT BY</a:t>
            </a:r>
            <a:endParaRPr>
              <a:latin typeface="Merriweather Black"/>
              <a:ea typeface="Merriweather Black"/>
              <a:cs typeface="Merriweather Black"/>
              <a:sym typeface="Merriweather Black"/>
            </a:endParaRPr>
          </a:p>
        </p:txBody>
      </p:sp>
      <p:sp>
        <p:nvSpPr>
          <p:cNvPr id="94" name="Google Shape;94;p19"/>
          <p:cNvSpPr txBox="1"/>
          <p:nvPr>
            <p:ph idx="1" type="body"/>
          </p:nvPr>
        </p:nvSpPr>
        <p:spPr>
          <a:xfrm>
            <a:off x="866975" y="1607325"/>
            <a:ext cx="3273000" cy="3370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2400"/>
              <a:t>Khushal Agarwal</a:t>
            </a:r>
            <a:endParaRPr b="1" sz="2400"/>
          </a:p>
          <a:p>
            <a:pPr indent="-381000" lvl="0" marL="457200" rtl="0" algn="l">
              <a:spcBef>
                <a:spcPts val="0"/>
              </a:spcBef>
              <a:spcAft>
                <a:spcPts val="0"/>
              </a:spcAft>
              <a:buSzPts val="2400"/>
              <a:buChar char="❖"/>
            </a:pPr>
            <a:r>
              <a:rPr b="1" lang="en" sz="2400"/>
              <a:t>Amisha Gupta</a:t>
            </a:r>
            <a:endParaRPr b="1" sz="2400"/>
          </a:p>
          <a:p>
            <a:pPr indent="-381000" lvl="0" marL="457200" rtl="0" algn="l">
              <a:spcBef>
                <a:spcPts val="0"/>
              </a:spcBef>
              <a:spcAft>
                <a:spcPts val="0"/>
              </a:spcAft>
              <a:buSzPts val="2400"/>
              <a:buChar char="❖"/>
            </a:pPr>
            <a:r>
              <a:rPr b="1" lang="en" sz="2400"/>
              <a:t>Kartik Soni</a:t>
            </a:r>
            <a:endParaRPr b="1" sz="2400"/>
          </a:p>
          <a:p>
            <a:pPr indent="-381000" lvl="0" marL="457200" rtl="0" algn="l">
              <a:spcBef>
                <a:spcPts val="0"/>
              </a:spcBef>
              <a:spcAft>
                <a:spcPts val="0"/>
              </a:spcAft>
              <a:buSzPts val="2400"/>
              <a:buChar char="❖"/>
            </a:pPr>
            <a:r>
              <a:rPr b="1" lang="en" sz="2400"/>
              <a:t>Shreya Jaggi</a:t>
            </a:r>
            <a:endParaRPr b="1" sz="2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